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249" autoAdjust="0"/>
  </p:normalViewPr>
  <p:slideViewPr>
    <p:cSldViewPr snapToGrid="0">
      <p:cViewPr varScale="1">
        <p:scale>
          <a:sx n="54" d="100"/>
          <a:sy n="54" d="100"/>
        </p:scale>
        <p:origin x="93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8D8FD-62D0-B245-C9A3-9C1E5CE16D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DECDBF-DEF6-5574-633B-8CE17861E1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2DF8F8-4389-9FB0-BD98-4213346A3F50}"/>
              </a:ext>
            </a:extLst>
          </p:cNvPr>
          <p:cNvSpPr>
            <a:spLocks noGrp="1"/>
          </p:cNvSpPr>
          <p:nvPr>
            <p:ph type="dt" sz="half" idx="10"/>
          </p:nvPr>
        </p:nvSpPr>
        <p:spPr/>
        <p:txBody>
          <a:bodyPr/>
          <a:lstStyle/>
          <a:p>
            <a:fld id="{3DC7ED70-EF8B-48A6-AF54-0B00B3DC629D}" type="datetimeFigureOut">
              <a:rPr lang="en-US" smtClean="0"/>
              <a:t>5/3/2023</a:t>
            </a:fld>
            <a:endParaRPr lang="en-US"/>
          </a:p>
        </p:txBody>
      </p:sp>
      <p:sp>
        <p:nvSpPr>
          <p:cNvPr id="5" name="Footer Placeholder 4">
            <a:extLst>
              <a:ext uri="{FF2B5EF4-FFF2-40B4-BE49-F238E27FC236}">
                <a16:creationId xmlns:a16="http://schemas.microsoft.com/office/drawing/2014/main" id="{B0E253B6-F30F-1D5E-71A7-D81E95E97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C4CDC5-43E5-EAA2-E63E-4B80277749F6}"/>
              </a:ext>
            </a:extLst>
          </p:cNvPr>
          <p:cNvSpPr>
            <a:spLocks noGrp="1"/>
          </p:cNvSpPr>
          <p:nvPr>
            <p:ph type="sldNum" sz="quarter" idx="12"/>
          </p:nvPr>
        </p:nvSpPr>
        <p:spPr/>
        <p:txBody>
          <a:bodyPr/>
          <a:lstStyle/>
          <a:p>
            <a:fld id="{F41F3BD3-ABC3-4122-BF8D-3F5BEBA1CB8F}" type="slidenum">
              <a:rPr lang="en-US" smtClean="0"/>
              <a:t>‹#›</a:t>
            </a:fld>
            <a:endParaRPr lang="en-US"/>
          </a:p>
        </p:txBody>
      </p:sp>
    </p:spTree>
    <p:extLst>
      <p:ext uri="{BB962C8B-B14F-4D97-AF65-F5344CB8AC3E}">
        <p14:creationId xmlns:p14="http://schemas.microsoft.com/office/powerpoint/2010/main" val="2206844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FC73D-2E45-7C52-3457-5F67045945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9CF8F7-76C7-9F1C-95C1-8E1CA10D18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EB75FD-D96B-61DD-1A72-2BAF32046BBF}"/>
              </a:ext>
            </a:extLst>
          </p:cNvPr>
          <p:cNvSpPr>
            <a:spLocks noGrp="1"/>
          </p:cNvSpPr>
          <p:nvPr>
            <p:ph type="dt" sz="half" idx="10"/>
          </p:nvPr>
        </p:nvSpPr>
        <p:spPr/>
        <p:txBody>
          <a:bodyPr/>
          <a:lstStyle/>
          <a:p>
            <a:fld id="{3DC7ED70-EF8B-48A6-AF54-0B00B3DC629D}" type="datetimeFigureOut">
              <a:rPr lang="en-US" smtClean="0"/>
              <a:t>5/3/2023</a:t>
            </a:fld>
            <a:endParaRPr lang="en-US"/>
          </a:p>
        </p:txBody>
      </p:sp>
      <p:sp>
        <p:nvSpPr>
          <p:cNvPr id="5" name="Footer Placeholder 4">
            <a:extLst>
              <a:ext uri="{FF2B5EF4-FFF2-40B4-BE49-F238E27FC236}">
                <a16:creationId xmlns:a16="http://schemas.microsoft.com/office/drawing/2014/main" id="{D28FC503-2F72-9B01-CC71-DB90D29278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11606-C374-1E48-768A-7805F5791FCE}"/>
              </a:ext>
            </a:extLst>
          </p:cNvPr>
          <p:cNvSpPr>
            <a:spLocks noGrp="1"/>
          </p:cNvSpPr>
          <p:nvPr>
            <p:ph type="sldNum" sz="quarter" idx="12"/>
          </p:nvPr>
        </p:nvSpPr>
        <p:spPr/>
        <p:txBody>
          <a:bodyPr/>
          <a:lstStyle/>
          <a:p>
            <a:fld id="{F41F3BD3-ABC3-4122-BF8D-3F5BEBA1CB8F}" type="slidenum">
              <a:rPr lang="en-US" smtClean="0"/>
              <a:t>‹#›</a:t>
            </a:fld>
            <a:endParaRPr lang="en-US"/>
          </a:p>
        </p:txBody>
      </p:sp>
    </p:spTree>
    <p:extLst>
      <p:ext uri="{BB962C8B-B14F-4D97-AF65-F5344CB8AC3E}">
        <p14:creationId xmlns:p14="http://schemas.microsoft.com/office/powerpoint/2010/main" val="4109286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42FC20-0172-6F71-DFE5-D92F74785A4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E1ADBB-4FFB-B9C1-EBE6-882232A026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60D47C-C8F2-1E5A-993E-FBB81C2C4FB7}"/>
              </a:ext>
            </a:extLst>
          </p:cNvPr>
          <p:cNvSpPr>
            <a:spLocks noGrp="1"/>
          </p:cNvSpPr>
          <p:nvPr>
            <p:ph type="dt" sz="half" idx="10"/>
          </p:nvPr>
        </p:nvSpPr>
        <p:spPr/>
        <p:txBody>
          <a:bodyPr/>
          <a:lstStyle/>
          <a:p>
            <a:fld id="{3DC7ED70-EF8B-48A6-AF54-0B00B3DC629D}" type="datetimeFigureOut">
              <a:rPr lang="en-US" smtClean="0"/>
              <a:t>5/3/2023</a:t>
            </a:fld>
            <a:endParaRPr lang="en-US"/>
          </a:p>
        </p:txBody>
      </p:sp>
      <p:sp>
        <p:nvSpPr>
          <p:cNvPr id="5" name="Footer Placeholder 4">
            <a:extLst>
              <a:ext uri="{FF2B5EF4-FFF2-40B4-BE49-F238E27FC236}">
                <a16:creationId xmlns:a16="http://schemas.microsoft.com/office/drawing/2014/main" id="{3D126A74-A548-ED96-6AB8-92DFAE9C9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6A6652-9385-7CD1-35E3-474E3D810B4A}"/>
              </a:ext>
            </a:extLst>
          </p:cNvPr>
          <p:cNvSpPr>
            <a:spLocks noGrp="1"/>
          </p:cNvSpPr>
          <p:nvPr>
            <p:ph type="sldNum" sz="quarter" idx="12"/>
          </p:nvPr>
        </p:nvSpPr>
        <p:spPr/>
        <p:txBody>
          <a:bodyPr/>
          <a:lstStyle/>
          <a:p>
            <a:fld id="{F41F3BD3-ABC3-4122-BF8D-3F5BEBA1CB8F}" type="slidenum">
              <a:rPr lang="en-US" smtClean="0"/>
              <a:t>‹#›</a:t>
            </a:fld>
            <a:endParaRPr lang="en-US"/>
          </a:p>
        </p:txBody>
      </p:sp>
    </p:spTree>
    <p:extLst>
      <p:ext uri="{BB962C8B-B14F-4D97-AF65-F5344CB8AC3E}">
        <p14:creationId xmlns:p14="http://schemas.microsoft.com/office/powerpoint/2010/main" val="910942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1BF49-B33C-1F69-9287-4CDEC8B729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3D1F94-D5C5-2803-433A-FA29373436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55C01-5EB1-C3BF-99C6-96917148516A}"/>
              </a:ext>
            </a:extLst>
          </p:cNvPr>
          <p:cNvSpPr>
            <a:spLocks noGrp="1"/>
          </p:cNvSpPr>
          <p:nvPr>
            <p:ph type="dt" sz="half" idx="10"/>
          </p:nvPr>
        </p:nvSpPr>
        <p:spPr/>
        <p:txBody>
          <a:bodyPr/>
          <a:lstStyle/>
          <a:p>
            <a:fld id="{3DC7ED70-EF8B-48A6-AF54-0B00B3DC629D}" type="datetimeFigureOut">
              <a:rPr lang="en-US" smtClean="0"/>
              <a:t>5/3/2023</a:t>
            </a:fld>
            <a:endParaRPr lang="en-US"/>
          </a:p>
        </p:txBody>
      </p:sp>
      <p:sp>
        <p:nvSpPr>
          <p:cNvPr id="5" name="Footer Placeholder 4">
            <a:extLst>
              <a:ext uri="{FF2B5EF4-FFF2-40B4-BE49-F238E27FC236}">
                <a16:creationId xmlns:a16="http://schemas.microsoft.com/office/drawing/2014/main" id="{ED2FBE6F-9255-8936-2BDC-39B6A14B1B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E08F7B-4227-B743-EA58-094AAA060573}"/>
              </a:ext>
            </a:extLst>
          </p:cNvPr>
          <p:cNvSpPr>
            <a:spLocks noGrp="1"/>
          </p:cNvSpPr>
          <p:nvPr>
            <p:ph type="sldNum" sz="quarter" idx="12"/>
          </p:nvPr>
        </p:nvSpPr>
        <p:spPr/>
        <p:txBody>
          <a:bodyPr/>
          <a:lstStyle/>
          <a:p>
            <a:fld id="{F41F3BD3-ABC3-4122-BF8D-3F5BEBA1CB8F}" type="slidenum">
              <a:rPr lang="en-US" smtClean="0"/>
              <a:t>‹#›</a:t>
            </a:fld>
            <a:endParaRPr lang="en-US"/>
          </a:p>
        </p:txBody>
      </p:sp>
    </p:spTree>
    <p:extLst>
      <p:ext uri="{BB962C8B-B14F-4D97-AF65-F5344CB8AC3E}">
        <p14:creationId xmlns:p14="http://schemas.microsoft.com/office/powerpoint/2010/main" val="2171543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2B8DC-9EBD-88A9-BA04-EC03E441BF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47DD8E-07BF-8566-5227-D61EBA5781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CFBC1F-93CA-6B6B-EC15-84ED76CDFF17}"/>
              </a:ext>
            </a:extLst>
          </p:cNvPr>
          <p:cNvSpPr>
            <a:spLocks noGrp="1"/>
          </p:cNvSpPr>
          <p:nvPr>
            <p:ph type="dt" sz="half" idx="10"/>
          </p:nvPr>
        </p:nvSpPr>
        <p:spPr/>
        <p:txBody>
          <a:bodyPr/>
          <a:lstStyle/>
          <a:p>
            <a:fld id="{3DC7ED70-EF8B-48A6-AF54-0B00B3DC629D}" type="datetimeFigureOut">
              <a:rPr lang="en-US" smtClean="0"/>
              <a:t>5/3/2023</a:t>
            </a:fld>
            <a:endParaRPr lang="en-US"/>
          </a:p>
        </p:txBody>
      </p:sp>
      <p:sp>
        <p:nvSpPr>
          <p:cNvPr id="5" name="Footer Placeholder 4">
            <a:extLst>
              <a:ext uri="{FF2B5EF4-FFF2-40B4-BE49-F238E27FC236}">
                <a16:creationId xmlns:a16="http://schemas.microsoft.com/office/drawing/2014/main" id="{2A9CE6DD-D2E6-49A8-3257-F2E5367848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977304-1616-0EEF-6038-1CC5084C9D12}"/>
              </a:ext>
            </a:extLst>
          </p:cNvPr>
          <p:cNvSpPr>
            <a:spLocks noGrp="1"/>
          </p:cNvSpPr>
          <p:nvPr>
            <p:ph type="sldNum" sz="quarter" idx="12"/>
          </p:nvPr>
        </p:nvSpPr>
        <p:spPr/>
        <p:txBody>
          <a:bodyPr/>
          <a:lstStyle/>
          <a:p>
            <a:fld id="{F41F3BD3-ABC3-4122-BF8D-3F5BEBA1CB8F}" type="slidenum">
              <a:rPr lang="en-US" smtClean="0"/>
              <a:t>‹#›</a:t>
            </a:fld>
            <a:endParaRPr lang="en-US"/>
          </a:p>
        </p:txBody>
      </p:sp>
    </p:spTree>
    <p:extLst>
      <p:ext uri="{BB962C8B-B14F-4D97-AF65-F5344CB8AC3E}">
        <p14:creationId xmlns:p14="http://schemas.microsoft.com/office/powerpoint/2010/main" val="1032641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88B2-74FF-2247-5A9B-5621CC02CC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E1767C-0C8D-3436-C8BB-CD9E2E73FC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D1E337-EB24-A6EA-EC42-216B787644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69C891-023B-78B3-224E-B774D9342C12}"/>
              </a:ext>
            </a:extLst>
          </p:cNvPr>
          <p:cNvSpPr>
            <a:spLocks noGrp="1"/>
          </p:cNvSpPr>
          <p:nvPr>
            <p:ph type="dt" sz="half" idx="10"/>
          </p:nvPr>
        </p:nvSpPr>
        <p:spPr/>
        <p:txBody>
          <a:bodyPr/>
          <a:lstStyle/>
          <a:p>
            <a:fld id="{3DC7ED70-EF8B-48A6-AF54-0B00B3DC629D}" type="datetimeFigureOut">
              <a:rPr lang="en-US" smtClean="0"/>
              <a:t>5/3/2023</a:t>
            </a:fld>
            <a:endParaRPr lang="en-US"/>
          </a:p>
        </p:txBody>
      </p:sp>
      <p:sp>
        <p:nvSpPr>
          <p:cNvPr id="6" name="Footer Placeholder 5">
            <a:extLst>
              <a:ext uri="{FF2B5EF4-FFF2-40B4-BE49-F238E27FC236}">
                <a16:creationId xmlns:a16="http://schemas.microsoft.com/office/drawing/2014/main" id="{BDB650A9-B266-2E36-A3E1-95AEE2EC73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1975B2-8A97-7304-5E9C-664DC814F1E4}"/>
              </a:ext>
            </a:extLst>
          </p:cNvPr>
          <p:cNvSpPr>
            <a:spLocks noGrp="1"/>
          </p:cNvSpPr>
          <p:nvPr>
            <p:ph type="sldNum" sz="quarter" idx="12"/>
          </p:nvPr>
        </p:nvSpPr>
        <p:spPr/>
        <p:txBody>
          <a:bodyPr/>
          <a:lstStyle/>
          <a:p>
            <a:fld id="{F41F3BD3-ABC3-4122-BF8D-3F5BEBA1CB8F}" type="slidenum">
              <a:rPr lang="en-US" smtClean="0"/>
              <a:t>‹#›</a:t>
            </a:fld>
            <a:endParaRPr lang="en-US"/>
          </a:p>
        </p:txBody>
      </p:sp>
    </p:spTree>
    <p:extLst>
      <p:ext uri="{BB962C8B-B14F-4D97-AF65-F5344CB8AC3E}">
        <p14:creationId xmlns:p14="http://schemas.microsoft.com/office/powerpoint/2010/main" val="2972872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60B97-37DA-1019-989E-E33C133357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187E94-2EE5-AA24-377B-5B496E2812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7F7215-638E-F202-30BB-26512FF1D4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72E762-4DC2-78AE-DC8B-B23CBEBD95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7063B7-B942-7E56-5D25-316648E612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9E5719-D041-3526-6D00-3D385FF5BFF8}"/>
              </a:ext>
            </a:extLst>
          </p:cNvPr>
          <p:cNvSpPr>
            <a:spLocks noGrp="1"/>
          </p:cNvSpPr>
          <p:nvPr>
            <p:ph type="dt" sz="half" idx="10"/>
          </p:nvPr>
        </p:nvSpPr>
        <p:spPr/>
        <p:txBody>
          <a:bodyPr/>
          <a:lstStyle/>
          <a:p>
            <a:fld id="{3DC7ED70-EF8B-48A6-AF54-0B00B3DC629D}" type="datetimeFigureOut">
              <a:rPr lang="en-US" smtClean="0"/>
              <a:t>5/3/2023</a:t>
            </a:fld>
            <a:endParaRPr lang="en-US"/>
          </a:p>
        </p:txBody>
      </p:sp>
      <p:sp>
        <p:nvSpPr>
          <p:cNvPr id="8" name="Footer Placeholder 7">
            <a:extLst>
              <a:ext uri="{FF2B5EF4-FFF2-40B4-BE49-F238E27FC236}">
                <a16:creationId xmlns:a16="http://schemas.microsoft.com/office/drawing/2014/main" id="{5D85115D-C921-5B9F-58FE-092E8EC795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186A6E-55F7-4BCC-6A9B-11B827868092}"/>
              </a:ext>
            </a:extLst>
          </p:cNvPr>
          <p:cNvSpPr>
            <a:spLocks noGrp="1"/>
          </p:cNvSpPr>
          <p:nvPr>
            <p:ph type="sldNum" sz="quarter" idx="12"/>
          </p:nvPr>
        </p:nvSpPr>
        <p:spPr/>
        <p:txBody>
          <a:bodyPr/>
          <a:lstStyle/>
          <a:p>
            <a:fld id="{F41F3BD3-ABC3-4122-BF8D-3F5BEBA1CB8F}" type="slidenum">
              <a:rPr lang="en-US" smtClean="0"/>
              <a:t>‹#›</a:t>
            </a:fld>
            <a:endParaRPr lang="en-US"/>
          </a:p>
        </p:txBody>
      </p:sp>
    </p:spTree>
    <p:extLst>
      <p:ext uri="{BB962C8B-B14F-4D97-AF65-F5344CB8AC3E}">
        <p14:creationId xmlns:p14="http://schemas.microsoft.com/office/powerpoint/2010/main" val="626574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8C25-D073-298D-B49A-3AFD22BDFF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5352E6-22A5-9178-54D6-1221E87A35C2}"/>
              </a:ext>
            </a:extLst>
          </p:cNvPr>
          <p:cNvSpPr>
            <a:spLocks noGrp="1"/>
          </p:cNvSpPr>
          <p:nvPr>
            <p:ph type="dt" sz="half" idx="10"/>
          </p:nvPr>
        </p:nvSpPr>
        <p:spPr/>
        <p:txBody>
          <a:bodyPr/>
          <a:lstStyle/>
          <a:p>
            <a:fld id="{3DC7ED70-EF8B-48A6-AF54-0B00B3DC629D}" type="datetimeFigureOut">
              <a:rPr lang="en-US" smtClean="0"/>
              <a:t>5/3/2023</a:t>
            </a:fld>
            <a:endParaRPr lang="en-US"/>
          </a:p>
        </p:txBody>
      </p:sp>
      <p:sp>
        <p:nvSpPr>
          <p:cNvPr id="4" name="Footer Placeholder 3">
            <a:extLst>
              <a:ext uri="{FF2B5EF4-FFF2-40B4-BE49-F238E27FC236}">
                <a16:creationId xmlns:a16="http://schemas.microsoft.com/office/drawing/2014/main" id="{A7D1F051-3E19-9988-C67B-F09F1F9A60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1AFA9A-1F83-1157-E474-E93EFFAEE10E}"/>
              </a:ext>
            </a:extLst>
          </p:cNvPr>
          <p:cNvSpPr>
            <a:spLocks noGrp="1"/>
          </p:cNvSpPr>
          <p:nvPr>
            <p:ph type="sldNum" sz="quarter" idx="12"/>
          </p:nvPr>
        </p:nvSpPr>
        <p:spPr/>
        <p:txBody>
          <a:bodyPr/>
          <a:lstStyle/>
          <a:p>
            <a:fld id="{F41F3BD3-ABC3-4122-BF8D-3F5BEBA1CB8F}" type="slidenum">
              <a:rPr lang="en-US" smtClean="0"/>
              <a:t>‹#›</a:t>
            </a:fld>
            <a:endParaRPr lang="en-US"/>
          </a:p>
        </p:txBody>
      </p:sp>
    </p:spTree>
    <p:extLst>
      <p:ext uri="{BB962C8B-B14F-4D97-AF65-F5344CB8AC3E}">
        <p14:creationId xmlns:p14="http://schemas.microsoft.com/office/powerpoint/2010/main" val="4043039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03E432-A4FF-EC63-D329-13ABE101BE38}"/>
              </a:ext>
            </a:extLst>
          </p:cNvPr>
          <p:cNvSpPr>
            <a:spLocks noGrp="1"/>
          </p:cNvSpPr>
          <p:nvPr>
            <p:ph type="dt" sz="half" idx="10"/>
          </p:nvPr>
        </p:nvSpPr>
        <p:spPr/>
        <p:txBody>
          <a:bodyPr/>
          <a:lstStyle/>
          <a:p>
            <a:fld id="{3DC7ED70-EF8B-48A6-AF54-0B00B3DC629D}" type="datetimeFigureOut">
              <a:rPr lang="en-US" smtClean="0"/>
              <a:t>5/3/2023</a:t>
            </a:fld>
            <a:endParaRPr lang="en-US"/>
          </a:p>
        </p:txBody>
      </p:sp>
      <p:sp>
        <p:nvSpPr>
          <p:cNvPr id="3" name="Footer Placeholder 2">
            <a:extLst>
              <a:ext uri="{FF2B5EF4-FFF2-40B4-BE49-F238E27FC236}">
                <a16:creationId xmlns:a16="http://schemas.microsoft.com/office/drawing/2014/main" id="{F81038EF-D8BD-1C14-250A-CC0DD1167A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E51966-B793-6A99-0351-275FC22D756F}"/>
              </a:ext>
            </a:extLst>
          </p:cNvPr>
          <p:cNvSpPr>
            <a:spLocks noGrp="1"/>
          </p:cNvSpPr>
          <p:nvPr>
            <p:ph type="sldNum" sz="quarter" idx="12"/>
          </p:nvPr>
        </p:nvSpPr>
        <p:spPr/>
        <p:txBody>
          <a:bodyPr/>
          <a:lstStyle/>
          <a:p>
            <a:fld id="{F41F3BD3-ABC3-4122-BF8D-3F5BEBA1CB8F}" type="slidenum">
              <a:rPr lang="en-US" smtClean="0"/>
              <a:t>‹#›</a:t>
            </a:fld>
            <a:endParaRPr lang="en-US"/>
          </a:p>
        </p:txBody>
      </p:sp>
    </p:spTree>
    <p:extLst>
      <p:ext uri="{BB962C8B-B14F-4D97-AF65-F5344CB8AC3E}">
        <p14:creationId xmlns:p14="http://schemas.microsoft.com/office/powerpoint/2010/main" val="161533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8C67A-DD56-B2FB-1CF5-33C5C345E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0D04B9-C964-6E6E-A4E4-32CB2F834A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87BB6D-78D3-37B9-C429-DB01273468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06FDEE-41E4-2BAC-C1BD-3BCCFCDDFCA7}"/>
              </a:ext>
            </a:extLst>
          </p:cNvPr>
          <p:cNvSpPr>
            <a:spLocks noGrp="1"/>
          </p:cNvSpPr>
          <p:nvPr>
            <p:ph type="dt" sz="half" idx="10"/>
          </p:nvPr>
        </p:nvSpPr>
        <p:spPr/>
        <p:txBody>
          <a:bodyPr/>
          <a:lstStyle/>
          <a:p>
            <a:fld id="{3DC7ED70-EF8B-48A6-AF54-0B00B3DC629D}" type="datetimeFigureOut">
              <a:rPr lang="en-US" smtClean="0"/>
              <a:t>5/3/2023</a:t>
            </a:fld>
            <a:endParaRPr lang="en-US"/>
          </a:p>
        </p:txBody>
      </p:sp>
      <p:sp>
        <p:nvSpPr>
          <p:cNvPr id="6" name="Footer Placeholder 5">
            <a:extLst>
              <a:ext uri="{FF2B5EF4-FFF2-40B4-BE49-F238E27FC236}">
                <a16:creationId xmlns:a16="http://schemas.microsoft.com/office/drawing/2014/main" id="{66707789-1E59-8945-26DA-145915D11C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B5B37A-15D2-90CA-60FB-BBE7420FB3E6}"/>
              </a:ext>
            </a:extLst>
          </p:cNvPr>
          <p:cNvSpPr>
            <a:spLocks noGrp="1"/>
          </p:cNvSpPr>
          <p:nvPr>
            <p:ph type="sldNum" sz="quarter" idx="12"/>
          </p:nvPr>
        </p:nvSpPr>
        <p:spPr/>
        <p:txBody>
          <a:bodyPr/>
          <a:lstStyle/>
          <a:p>
            <a:fld id="{F41F3BD3-ABC3-4122-BF8D-3F5BEBA1CB8F}" type="slidenum">
              <a:rPr lang="en-US" smtClean="0"/>
              <a:t>‹#›</a:t>
            </a:fld>
            <a:endParaRPr lang="en-US"/>
          </a:p>
        </p:txBody>
      </p:sp>
    </p:spTree>
    <p:extLst>
      <p:ext uri="{BB962C8B-B14F-4D97-AF65-F5344CB8AC3E}">
        <p14:creationId xmlns:p14="http://schemas.microsoft.com/office/powerpoint/2010/main" val="4291510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0D6CC-9B8D-55F5-C21E-4000120EEB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4BE8D4-C529-CDE5-8A3B-3B50A49000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C42A57-6699-39CC-2381-CCD344687E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6C91E6-F311-5F87-D630-84FD13C2F044}"/>
              </a:ext>
            </a:extLst>
          </p:cNvPr>
          <p:cNvSpPr>
            <a:spLocks noGrp="1"/>
          </p:cNvSpPr>
          <p:nvPr>
            <p:ph type="dt" sz="half" idx="10"/>
          </p:nvPr>
        </p:nvSpPr>
        <p:spPr/>
        <p:txBody>
          <a:bodyPr/>
          <a:lstStyle/>
          <a:p>
            <a:fld id="{3DC7ED70-EF8B-48A6-AF54-0B00B3DC629D}" type="datetimeFigureOut">
              <a:rPr lang="en-US" smtClean="0"/>
              <a:t>5/3/2023</a:t>
            </a:fld>
            <a:endParaRPr lang="en-US"/>
          </a:p>
        </p:txBody>
      </p:sp>
      <p:sp>
        <p:nvSpPr>
          <p:cNvPr id="6" name="Footer Placeholder 5">
            <a:extLst>
              <a:ext uri="{FF2B5EF4-FFF2-40B4-BE49-F238E27FC236}">
                <a16:creationId xmlns:a16="http://schemas.microsoft.com/office/drawing/2014/main" id="{5E849E6C-8443-FC28-261A-86160933A9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42B826-1260-227A-1EFC-6D3FC9B1C946}"/>
              </a:ext>
            </a:extLst>
          </p:cNvPr>
          <p:cNvSpPr>
            <a:spLocks noGrp="1"/>
          </p:cNvSpPr>
          <p:nvPr>
            <p:ph type="sldNum" sz="quarter" idx="12"/>
          </p:nvPr>
        </p:nvSpPr>
        <p:spPr/>
        <p:txBody>
          <a:bodyPr/>
          <a:lstStyle/>
          <a:p>
            <a:fld id="{F41F3BD3-ABC3-4122-BF8D-3F5BEBA1CB8F}" type="slidenum">
              <a:rPr lang="en-US" smtClean="0"/>
              <a:t>‹#›</a:t>
            </a:fld>
            <a:endParaRPr lang="en-US"/>
          </a:p>
        </p:txBody>
      </p:sp>
    </p:spTree>
    <p:extLst>
      <p:ext uri="{BB962C8B-B14F-4D97-AF65-F5344CB8AC3E}">
        <p14:creationId xmlns:p14="http://schemas.microsoft.com/office/powerpoint/2010/main" val="294685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101A0C-0ECF-4F00-2EE8-AA33953C62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E9B2C1-1FCA-C8D8-7940-9375D0386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C75D9-C073-EAF1-14FD-C6800181E9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C7ED70-EF8B-48A6-AF54-0B00B3DC629D}" type="datetimeFigureOut">
              <a:rPr lang="en-US" smtClean="0"/>
              <a:t>5/3/2023</a:t>
            </a:fld>
            <a:endParaRPr lang="en-US"/>
          </a:p>
        </p:txBody>
      </p:sp>
      <p:sp>
        <p:nvSpPr>
          <p:cNvPr id="5" name="Footer Placeholder 4">
            <a:extLst>
              <a:ext uri="{FF2B5EF4-FFF2-40B4-BE49-F238E27FC236}">
                <a16:creationId xmlns:a16="http://schemas.microsoft.com/office/drawing/2014/main" id="{74B8C7FC-AEA2-E015-D819-F840535B61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E361DD-2FEB-D608-ED1F-07FD5B1531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F3BD3-ABC3-4122-BF8D-3F5BEBA1CB8F}" type="slidenum">
              <a:rPr lang="en-US" smtClean="0"/>
              <a:t>‹#›</a:t>
            </a:fld>
            <a:endParaRPr lang="en-US"/>
          </a:p>
        </p:txBody>
      </p:sp>
    </p:spTree>
    <p:extLst>
      <p:ext uri="{BB962C8B-B14F-4D97-AF65-F5344CB8AC3E}">
        <p14:creationId xmlns:p14="http://schemas.microsoft.com/office/powerpoint/2010/main" val="40672302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4DB6E-C9F9-750C-CD74-3DC95ADDDA04}"/>
              </a:ext>
            </a:extLst>
          </p:cNvPr>
          <p:cNvSpPr>
            <a:spLocks noGrp="1"/>
          </p:cNvSpPr>
          <p:nvPr>
            <p:ph type="ctrTitle"/>
          </p:nvPr>
        </p:nvSpPr>
        <p:spPr>
          <a:xfrm>
            <a:off x="1087900" y="1041010"/>
            <a:ext cx="5481711" cy="2387990"/>
          </a:xfrm>
        </p:spPr>
        <p:txBody>
          <a:bodyPr/>
          <a:lstStyle/>
          <a:p>
            <a:r>
              <a:rPr lang="en-US" sz="3200" b="1" dirty="0">
                <a:solidFill>
                  <a:schemeClr val="accent6">
                    <a:lumMod val="50000"/>
                  </a:schemeClr>
                </a:solidFill>
                <a:effectLst/>
                <a:latin typeface="Lato" panose="020F0502020204030203" pitchFamily="34" charset="0"/>
                <a:ea typeface="Times New Roman" panose="02020603050405020304" pitchFamily="18" charset="0"/>
                <a:cs typeface="Times New Roman" panose="02020603050405020304" pitchFamily="18" charset="0"/>
              </a:rPr>
              <a:t>Walking through different seasons.</a:t>
            </a:r>
            <a:br>
              <a:rPr lang="en-US" sz="1800" b="1" dirty="0">
                <a:solidFill>
                  <a:srgbClr val="2E74B5"/>
                </a:solidFill>
                <a:effectLst/>
                <a:latin typeface="Calibri" panose="020F0502020204030204" pitchFamily="34" charset="0"/>
                <a:ea typeface="Times New Roman" panose="02020603050405020304" pitchFamily="18"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0673181E-1E0B-4596-1FDE-E9EDF8C77B8A}"/>
              </a:ext>
            </a:extLst>
          </p:cNvPr>
          <p:cNvSpPr>
            <a:spLocks noGrp="1"/>
          </p:cNvSpPr>
          <p:nvPr>
            <p:ph type="subTitle" idx="1"/>
          </p:nvPr>
        </p:nvSpPr>
        <p:spPr>
          <a:xfrm>
            <a:off x="1305950" y="3429000"/>
            <a:ext cx="5045612" cy="1715550"/>
          </a:xfrm>
        </p:spPr>
        <p:txBody>
          <a:bodyPr>
            <a:normAutofit fontScale="92500" lnSpcReduction="20000"/>
          </a:bodyPr>
          <a:lstStyle/>
          <a:p>
            <a:pPr marL="0" marR="0" algn="ctr">
              <a:lnSpc>
                <a:spcPct val="107000"/>
              </a:lnSpc>
              <a:spcBef>
                <a:spcPts val="1200"/>
              </a:spcBef>
              <a:spcAft>
                <a:spcPts val="800"/>
              </a:spcAft>
            </a:pPr>
            <a:r>
              <a:rPr lang="en-US" sz="3200" b="1" dirty="0">
                <a:solidFill>
                  <a:schemeClr val="accent6">
                    <a:lumMod val="50000"/>
                  </a:schemeClr>
                </a:solidFill>
                <a:latin typeface="Lato" panose="020F0502020204030203" pitchFamily="34" charset="0"/>
                <a:cs typeface="Times New Roman" panose="02020603050405020304" pitchFamily="18" charset="0"/>
              </a:rPr>
              <a:t>Tatiana Frolova </a:t>
            </a:r>
          </a:p>
          <a:p>
            <a:pPr marL="0" marR="0" algn="ctr">
              <a:lnSpc>
                <a:spcPct val="107000"/>
              </a:lnSpc>
              <a:spcBef>
                <a:spcPts val="1200"/>
              </a:spcBef>
              <a:spcAft>
                <a:spcPts val="800"/>
              </a:spcAft>
            </a:pPr>
            <a:r>
              <a:rPr lang="en-US" sz="1900" dirty="0">
                <a:solidFill>
                  <a:schemeClr val="accent6">
                    <a:lumMod val="50000"/>
                  </a:schemeClr>
                </a:solidFill>
                <a:latin typeface="Lato" panose="020F0502020204030203" pitchFamily="34" charset="0"/>
                <a:cs typeface="Times New Roman" panose="02020603050405020304" pitchFamily="18" charset="0"/>
              </a:rPr>
              <a:t>MAT 2180</a:t>
            </a:r>
          </a:p>
          <a:p>
            <a:pPr marL="0" marR="0" algn="ctr">
              <a:lnSpc>
                <a:spcPct val="107000"/>
              </a:lnSpc>
              <a:spcBef>
                <a:spcPts val="1200"/>
              </a:spcBef>
              <a:spcAft>
                <a:spcPts val="800"/>
              </a:spcAft>
            </a:pPr>
            <a:r>
              <a:rPr lang="en-US" dirty="0">
                <a:solidFill>
                  <a:schemeClr val="accent6">
                    <a:lumMod val="50000"/>
                  </a:schemeClr>
                </a:solidFill>
                <a:latin typeface="Lato" panose="020F0502020204030203" pitchFamily="34" charset="0"/>
                <a:cs typeface="Times New Roman" panose="02020603050405020304" pitchFamily="18" charset="0"/>
              </a:rPr>
              <a:t>Sinclair Community College</a:t>
            </a:r>
          </a:p>
          <a:p>
            <a:endParaRPr lang="en-US" dirty="0"/>
          </a:p>
        </p:txBody>
      </p:sp>
      <p:pic>
        <p:nvPicPr>
          <p:cNvPr id="1026" name="Picture 2">
            <a:extLst>
              <a:ext uri="{FF2B5EF4-FFF2-40B4-BE49-F238E27FC236}">
                <a16:creationId xmlns:a16="http://schemas.microsoft.com/office/drawing/2014/main" id="{9404E55D-0811-0968-1A5C-CDA4FDACD8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6066" y="685800"/>
            <a:ext cx="5045612"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512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9DB2C-9618-D8F9-AEF7-CFF335E32ED4}"/>
              </a:ext>
            </a:extLst>
          </p:cNvPr>
          <p:cNvSpPr>
            <a:spLocks noGrp="1"/>
          </p:cNvSpPr>
          <p:nvPr>
            <p:ph type="title"/>
          </p:nvPr>
        </p:nvSpPr>
        <p:spPr>
          <a:xfrm>
            <a:off x="838200" y="365125"/>
            <a:ext cx="7138182" cy="1688758"/>
          </a:xfrm>
        </p:spPr>
        <p:txBody>
          <a:bodyPr>
            <a:normAutofit/>
          </a:bodyPr>
          <a:lstStyle/>
          <a:p>
            <a:pPr algn="ctr"/>
            <a:r>
              <a:rPr lang="en-US" sz="3200" b="1" dirty="0">
                <a:solidFill>
                  <a:schemeClr val="accent6">
                    <a:lumMod val="50000"/>
                  </a:schemeClr>
                </a:solidFill>
                <a:effectLst/>
                <a:latin typeface="Lato" panose="020F0502020204030203" pitchFamily="34" charset="0"/>
                <a:ea typeface="Times New Roman" panose="02020603050405020304" pitchFamily="18" charset="0"/>
                <a:cs typeface="Times New Roman" panose="02020603050405020304" pitchFamily="18" charset="0"/>
              </a:rPr>
              <a:t>The project “Walking through different seasons” is about:</a:t>
            </a:r>
            <a:endParaRPr lang="en-US" sz="6600" b="1" dirty="0">
              <a:solidFill>
                <a:schemeClr val="accent6">
                  <a:lumMod val="50000"/>
                </a:schemeClr>
              </a:solidFill>
            </a:endParaRPr>
          </a:p>
        </p:txBody>
      </p:sp>
      <p:sp>
        <p:nvSpPr>
          <p:cNvPr id="4" name="Content Placeholder 3">
            <a:extLst>
              <a:ext uri="{FF2B5EF4-FFF2-40B4-BE49-F238E27FC236}">
                <a16:creationId xmlns:a16="http://schemas.microsoft.com/office/drawing/2014/main" id="{CAF28228-23A5-AA31-1A36-9BD7BC711D23}"/>
              </a:ext>
            </a:extLst>
          </p:cNvPr>
          <p:cNvSpPr>
            <a:spLocks noGrp="1"/>
          </p:cNvSpPr>
          <p:nvPr>
            <p:ph idx="1"/>
          </p:nvPr>
        </p:nvSpPr>
        <p:spPr>
          <a:xfrm>
            <a:off x="448235" y="1900518"/>
            <a:ext cx="11259671" cy="4458079"/>
          </a:xfrm>
        </p:spPr>
        <p:txBody>
          <a:bodyPr>
            <a:normAutofit fontScale="62500" lnSpcReduction="20000"/>
          </a:bodyPr>
          <a:lstStyle/>
          <a:p>
            <a:pPr>
              <a:lnSpc>
                <a:spcPct val="120000"/>
              </a:lnSpc>
            </a:pPr>
            <a:r>
              <a:rPr lang="en-US" sz="3800" dirty="0">
                <a:effectLst/>
                <a:latin typeface="Lato" panose="020F0502020204030203" pitchFamily="34" charset="0"/>
                <a:ea typeface="Calibri" panose="020F0502020204030204" pitchFamily="34" charset="0"/>
                <a:cs typeface="Times New Roman" panose="02020603050405020304" pitchFamily="18" charset="0"/>
              </a:rPr>
              <a:t>Project </a:t>
            </a:r>
            <a:r>
              <a:rPr lang="en-US" sz="3800" dirty="0">
                <a:solidFill>
                  <a:srgbClr val="000000"/>
                </a:solidFill>
                <a:effectLst/>
                <a:latin typeface="Lato" panose="020F0502020204030203" pitchFamily="34" charset="0"/>
                <a:ea typeface="Times New Roman" panose="02020603050405020304" pitchFamily="18" charset="0"/>
                <a:cs typeface="Times New Roman" panose="02020603050405020304" pitchFamily="18" charset="0"/>
              </a:rPr>
              <a:t>Walking through different seasons is a project about comparing the mean steps of walking difference between the summer season and winter seasons. </a:t>
            </a:r>
          </a:p>
          <a:p>
            <a:pPr>
              <a:lnSpc>
                <a:spcPct val="120000"/>
              </a:lnSpc>
            </a:pPr>
            <a:r>
              <a:rPr lang="en-US" sz="3800" dirty="0">
                <a:solidFill>
                  <a:srgbClr val="000000"/>
                </a:solidFill>
                <a:effectLst/>
                <a:latin typeface="Lato" panose="020F0502020204030203" pitchFamily="34" charset="0"/>
                <a:ea typeface="Times New Roman" panose="02020603050405020304" pitchFamily="18" charset="0"/>
                <a:cs typeface="Times New Roman" panose="02020603050405020304" pitchFamily="18" charset="0"/>
              </a:rPr>
              <a:t>In my assumption that most people have a regular daily routine. </a:t>
            </a:r>
          </a:p>
          <a:p>
            <a:pPr>
              <a:lnSpc>
                <a:spcPct val="120000"/>
              </a:lnSpc>
            </a:pPr>
            <a:r>
              <a:rPr lang="en-US" sz="3800" dirty="0">
                <a:solidFill>
                  <a:srgbClr val="000000"/>
                </a:solidFill>
                <a:effectLst/>
                <a:latin typeface="Lato" panose="020F0502020204030203" pitchFamily="34" charset="0"/>
                <a:ea typeface="Times New Roman" panose="02020603050405020304" pitchFamily="18" charset="0"/>
                <a:cs typeface="Times New Roman" panose="02020603050405020304" pitchFamily="18" charset="0"/>
              </a:rPr>
              <a:t>I also have my everyday walking daily routine.</a:t>
            </a:r>
            <a:r>
              <a:rPr lang="en-US" sz="3800" dirty="0">
                <a:solidFill>
                  <a:srgbClr val="000000"/>
                </a:solidFill>
                <a:latin typeface="Lato" panose="020F0502020204030203" pitchFamily="34" charset="0"/>
                <a:ea typeface="Times New Roman" panose="02020603050405020304" pitchFamily="18" charset="0"/>
                <a:cs typeface="Times New Roman" panose="02020603050405020304" pitchFamily="18" charset="0"/>
              </a:rPr>
              <a:t> Such as gym, walking a dog 3-4 times a day, walking through the house and etc. </a:t>
            </a:r>
          </a:p>
          <a:p>
            <a:pPr>
              <a:lnSpc>
                <a:spcPct val="120000"/>
              </a:lnSpc>
            </a:pPr>
            <a:r>
              <a:rPr lang="en-US" sz="3800" dirty="0">
                <a:solidFill>
                  <a:srgbClr val="000000"/>
                </a:solidFill>
                <a:effectLst/>
                <a:latin typeface="Lato" panose="020F0502020204030203" pitchFamily="34" charset="0"/>
                <a:ea typeface="Times New Roman" panose="02020603050405020304" pitchFamily="18" charset="0"/>
                <a:cs typeface="Times New Roman" panose="02020603050405020304" pitchFamily="18" charset="0"/>
              </a:rPr>
              <a:t>I would think that during the winter season and summer seasons I would walk the same amount of steps. No matter weather, or any other factors which might affect my walking routine. </a:t>
            </a:r>
          </a:p>
          <a:p>
            <a:pPr>
              <a:lnSpc>
                <a:spcPct val="120000"/>
              </a:lnSpc>
            </a:pPr>
            <a:r>
              <a:rPr lang="en-US" sz="3800" dirty="0">
                <a:solidFill>
                  <a:srgbClr val="000000"/>
                </a:solidFill>
                <a:effectLst/>
                <a:latin typeface="Lato" panose="020F0502020204030203" pitchFamily="34" charset="0"/>
                <a:ea typeface="Times New Roman" panose="02020603050405020304" pitchFamily="18" charset="0"/>
                <a:cs typeface="Times New Roman" panose="02020603050405020304" pitchFamily="18" charset="0"/>
              </a:rPr>
              <a:t>My study would be based on a Garmin watch which are counting steps through the day.</a:t>
            </a:r>
          </a:p>
          <a:p>
            <a:endParaRPr lang="en-US" sz="2400" dirty="0">
              <a:solidFill>
                <a:srgbClr val="000000"/>
              </a:solidFill>
              <a:latin typeface="Lato" panose="020F0502020204030203"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6595795E-B281-88EF-14BA-6C505DE27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6118" y="248969"/>
            <a:ext cx="3266019" cy="1832829"/>
          </a:xfrm>
          <a:prstGeom prst="rect">
            <a:avLst/>
          </a:prstGeom>
        </p:spPr>
      </p:pic>
    </p:spTree>
    <p:extLst>
      <p:ext uri="{BB962C8B-B14F-4D97-AF65-F5344CB8AC3E}">
        <p14:creationId xmlns:p14="http://schemas.microsoft.com/office/powerpoint/2010/main" val="602842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14DA2-FB7D-DD40-758A-E35B27A353FC}"/>
              </a:ext>
            </a:extLst>
          </p:cNvPr>
          <p:cNvSpPr>
            <a:spLocks noGrp="1"/>
          </p:cNvSpPr>
          <p:nvPr>
            <p:ph type="title"/>
          </p:nvPr>
        </p:nvSpPr>
        <p:spPr>
          <a:xfrm>
            <a:off x="838200" y="295423"/>
            <a:ext cx="10515600" cy="1195752"/>
          </a:xfrm>
        </p:spPr>
        <p:txBody>
          <a:bodyPr>
            <a:normAutofit fontScale="90000"/>
          </a:bodyPr>
          <a:lstStyle/>
          <a:p>
            <a:pPr algn="ctr"/>
            <a:r>
              <a:rPr lang="en-US" sz="4400" b="1" dirty="0">
                <a:solidFill>
                  <a:schemeClr val="accent6">
                    <a:lumMod val="50000"/>
                  </a:schemeClr>
                </a:solidFill>
                <a:effectLst/>
                <a:latin typeface="Lato" panose="020F0502020204030203" pitchFamily="34" charset="0"/>
                <a:ea typeface="Calibri" panose="020F0502020204030204" pitchFamily="34" charset="0"/>
                <a:cs typeface="Times New Roman" panose="02020603050405020304" pitchFamily="18" charset="0"/>
              </a:rPr>
              <a:t>Collected data is a good representative sample because: </a:t>
            </a:r>
            <a:endParaRPr lang="en-US" b="1" dirty="0">
              <a:solidFill>
                <a:schemeClr val="accent6">
                  <a:lumMod val="50000"/>
                </a:schemeClr>
              </a:solidFill>
            </a:endParaRPr>
          </a:p>
        </p:txBody>
      </p:sp>
      <p:sp>
        <p:nvSpPr>
          <p:cNvPr id="3" name="Content Placeholder 2">
            <a:extLst>
              <a:ext uri="{FF2B5EF4-FFF2-40B4-BE49-F238E27FC236}">
                <a16:creationId xmlns:a16="http://schemas.microsoft.com/office/drawing/2014/main" id="{0B2A18A6-C224-479C-2E25-190E26B205A9}"/>
              </a:ext>
            </a:extLst>
          </p:cNvPr>
          <p:cNvSpPr>
            <a:spLocks noGrp="1"/>
          </p:cNvSpPr>
          <p:nvPr>
            <p:ph idx="1"/>
          </p:nvPr>
        </p:nvSpPr>
        <p:spPr>
          <a:xfrm>
            <a:off x="838200" y="1690689"/>
            <a:ext cx="7757159" cy="4516017"/>
          </a:xfrm>
        </p:spPr>
        <p:txBody>
          <a:bodyPr>
            <a:normAutofit lnSpcReduction="10000"/>
          </a:bodyPr>
          <a:lstStyle/>
          <a:p>
            <a:pPr marL="457200" marR="0">
              <a:lnSpc>
                <a:spcPct val="107000"/>
              </a:lnSpc>
              <a:spcBef>
                <a:spcPts val="0"/>
              </a:spcBef>
              <a:spcAft>
                <a:spcPts val="800"/>
              </a:spcAft>
            </a:pPr>
            <a:r>
              <a:rPr lang="en-US" sz="2400" dirty="0">
                <a:solidFill>
                  <a:srgbClr val="000000"/>
                </a:solidFill>
                <a:effectLst/>
                <a:latin typeface="Lato" panose="020F0502020204030203" pitchFamily="34" charset="0"/>
                <a:ea typeface="Calibri" panose="020F0502020204030204" pitchFamily="34" charset="0"/>
                <a:cs typeface="Times New Roman" panose="02020603050405020304" pitchFamily="18" charset="0"/>
              </a:rPr>
              <a:t>1. Two random samples are randomly selected in an independent manner from the two target populations, which was built on Garmin mobile app, days of data entry were not repeated. </a:t>
            </a:r>
          </a:p>
          <a:p>
            <a:pPr marL="457200" marR="0">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2400" dirty="0">
                <a:solidFill>
                  <a:srgbClr val="000000"/>
                </a:solidFill>
                <a:effectLst/>
                <a:latin typeface="Lato" panose="020F0502020204030203" pitchFamily="34" charset="0"/>
                <a:ea typeface="Calibri" panose="020F0502020204030204" pitchFamily="34" charset="0"/>
                <a:cs typeface="Times New Roman" panose="02020603050405020304" pitchFamily="18" charset="0"/>
              </a:rPr>
              <a:t>2. Both sampled populations have distributions that are "approximately" normal. </a:t>
            </a:r>
          </a:p>
          <a:p>
            <a:pPr marL="457200" marR="0">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2400" dirty="0">
                <a:solidFill>
                  <a:srgbClr val="000000"/>
                </a:solidFill>
                <a:effectLst/>
                <a:latin typeface="Lato" panose="020F0502020204030203" pitchFamily="34" charset="0"/>
                <a:ea typeface="Calibri" panose="020F0502020204030204" pitchFamily="34" charset="0"/>
                <a:cs typeface="Times New Roman" panose="02020603050405020304" pitchFamily="18" charset="0"/>
              </a:rPr>
              <a:t>3. The population variances are equal. (This requirement can be "relaxed" as long as the sample sizes are equal, which is our case).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3074" name="Picture 2" descr="Image preview">
            <a:extLst>
              <a:ext uri="{FF2B5EF4-FFF2-40B4-BE49-F238E27FC236}">
                <a16:creationId xmlns:a16="http://schemas.microsoft.com/office/drawing/2014/main" id="{DB442D45-93D5-FBDF-AE67-BE36746C16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9594" y="1690688"/>
            <a:ext cx="2294206" cy="4783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848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59B86-1D54-BD6E-93D4-F1188F885D2B}"/>
              </a:ext>
            </a:extLst>
          </p:cNvPr>
          <p:cNvSpPr>
            <a:spLocks noGrp="1"/>
          </p:cNvSpPr>
          <p:nvPr>
            <p:ph type="title"/>
          </p:nvPr>
        </p:nvSpPr>
        <p:spPr>
          <a:xfrm>
            <a:off x="759655" y="330823"/>
            <a:ext cx="10002129" cy="898389"/>
          </a:xfrm>
        </p:spPr>
        <p:txBody>
          <a:bodyPr>
            <a:normAutofit/>
          </a:bodyPr>
          <a:lstStyle/>
          <a:p>
            <a:pPr algn="ctr"/>
            <a:r>
              <a:rPr lang="en-US" b="1" dirty="0">
                <a:solidFill>
                  <a:schemeClr val="accent6">
                    <a:lumMod val="50000"/>
                  </a:schemeClr>
                </a:solidFill>
              </a:rPr>
              <a:t>Data of steps through the different seasons</a:t>
            </a:r>
          </a:p>
        </p:txBody>
      </p:sp>
      <p:sp>
        <p:nvSpPr>
          <p:cNvPr id="7" name="Content Placeholder 6">
            <a:extLst>
              <a:ext uri="{FF2B5EF4-FFF2-40B4-BE49-F238E27FC236}">
                <a16:creationId xmlns:a16="http://schemas.microsoft.com/office/drawing/2014/main" id="{F4D0BC13-E6FA-BF88-C446-DCE54791646A}"/>
              </a:ext>
            </a:extLst>
          </p:cNvPr>
          <p:cNvSpPr>
            <a:spLocks noGrp="1"/>
          </p:cNvSpPr>
          <p:nvPr>
            <p:ph idx="1"/>
          </p:nvPr>
        </p:nvSpPr>
        <p:spPr>
          <a:xfrm>
            <a:off x="759655" y="1229213"/>
            <a:ext cx="9453489" cy="1584325"/>
          </a:xfrm>
        </p:spPr>
        <p:txBody>
          <a:bodyPr>
            <a:normAutofit/>
          </a:bodyPr>
          <a:lstStyle/>
          <a:p>
            <a:pPr marL="457200" marR="0">
              <a:lnSpc>
                <a:spcPct val="107000"/>
              </a:lnSpc>
              <a:spcBef>
                <a:spcPts val="0"/>
              </a:spcBef>
              <a:spcAft>
                <a:spcPts val="800"/>
              </a:spcAft>
            </a:pPr>
            <a:r>
              <a:rPr lang="en-US" sz="1800" dirty="0">
                <a:effectLst/>
                <a:latin typeface="Lato" panose="020F0502020204030203" pitchFamily="34" charset="0"/>
                <a:ea typeface="Times New Roman" panose="02020603050405020304" pitchFamily="18" charset="0"/>
                <a:cs typeface="Times New Roman" panose="02020603050405020304" pitchFamily="18" charset="0"/>
              </a:rPr>
              <a:t>Population1 = count of steps walked through June, July, August (Summer)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1800" dirty="0">
                <a:effectLst/>
                <a:latin typeface="Lato" panose="020F0502020204030203" pitchFamily="34" charset="0"/>
                <a:ea typeface="Times New Roman" panose="02020603050405020304" pitchFamily="18" charset="0"/>
                <a:cs typeface="Times New Roman" panose="02020603050405020304" pitchFamily="18" charset="0"/>
              </a:rPr>
              <a:t>Population2 = count of steps walked through December, January, February (Winter)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1800" dirty="0">
                <a:effectLst/>
                <a:latin typeface="Lato" panose="020F0502020204030203" pitchFamily="34" charset="0"/>
                <a:ea typeface="Times New Roman" panose="02020603050405020304" pitchFamily="18" charset="0"/>
                <a:cs typeface="Times New Roman" panose="02020603050405020304" pitchFamily="18" charset="0"/>
              </a:rPr>
              <a:t>µ1 = mean of steps that were made through the summer season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1800" dirty="0">
                <a:effectLst/>
                <a:latin typeface="Lato" panose="020F0502020204030203" pitchFamily="34" charset="0"/>
                <a:ea typeface="Times New Roman" panose="02020603050405020304" pitchFamily="18" charset="0"/>
                <a:cs typeface="Times New Roman" panose="02020603050405020304" pitchFamily="18" charset="0"/>
              </a:rPr>
              <a:t>µ2 = mean of steps that were made through the winter season</a:t>
            </a:r>
          </a:p>
        </p:txBody>
      </p:sp>
      <p:pic>
        <p:nvPicPr>
          <p:cNvPr id="9" name="Picture 8">
            <a:extLst>
              <a:ext uri="{FF2B5EF4-FFF2-40B4-BE49-F238E27FC236}">
                <a16:creationId xmlns:a16="http://schemas.microsoft.com/office/drawing/2014/main" id="{98359B08-EDC0-0A87-6096-1E49FC51A289}"/>
              </a:ext>
            </a:extLst>
          </p:cNvPr>
          <p:cNvPicPr>
            <a:picLocks noChangeAspect="1"/>
          </p:cNvPicPr>
          <p:nvPr/>
        </p:nvPicPr>
        <p:blipFill>
          <a:blip r:embed="rId2"/>
          <a:stretch>
            <a:fillRect/>
          </a:stretch>
        </p:blipFill>
        <p:spPr>
          <a:xfrm>
            <a:off x="2278966" y="2813538"/>
            <a:ext cx="7288329" cy="3713638"/>
          </a:xfrm>
          <a:prstGeom prst="rect">
            <a:avLst/>
          </a:prstGeom>
        </p:spPr>
      </p:pic>
    </p:spTree>
    <p:extLst>
      <p:ext uri="{BB962C8B-B14F-4D97-AF65-F5344CB8AC3E}">
        <p14:creationId xmlns:p14="http://schemas.microsoft.com/office/powerpoint/2010/main" val="1486484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25539-92AB-45E8-C596-26B09E72D444}"/>
              </a:ext>
            </a:extLst>
          </p:cNvPr>
          <p:cNvSpPr>
            <a:spLocks noGrp="1"/>
          </p:cNvSpPr>
          <p:nvPr>
            <p:ph type="title"/>
          </p:nvPr>
        </p:nvSpPr>
        <p:spPr>
          <a:xfrm>
            <a:off x="838200" y="365126"/>
            <a:ext cx="9839178" cy="645404"/>
          </a:xfrm>
        </p:spPr>
        <p:txBody>
          <a:bodyPr>
            <a:normAutofit fontScale="90000"/>
          </a:bodyPr>
          <a:lstStyle/>
          <a:p>
            <a:pPr algn="ctr"/>
            <a:r>
              <a:rPr lang="en-US" sz="4000" b="1" dirty="0">
                <a:solidFill>
                  <a:schemeClr val="accent6">
                    <a:lumMod val="50000"/>
                  </a:schemeClr>
                </a:solidFill>
                <a:latin typeface="Lato" panose="020F0502020204030203" pitchFamily="34" charset="0"/>
                <a:cs typeface="Times New Roman" panose="02020603050405020304" pitchFamily="18" charset="0"/>
              </a:rPr>
              <a:t>Calculation</a:t>
            </a:r>
            <a:r>
              <a:rPr lang="en-US" b="1" dirty="0"/>
              <a:t> </a:t>
            </a:r>
          </a:p>
        </p:txBody>
      </p:sp>
      <p:sp>
        <p:nvSpPr>
          <p:cNvPr id="7" name="Content Placeholder 6">
            <a:extLst>
              <a:ext uri="{FF2B5EF4-FFF2-40B4-BE49-F238E27FC236}">
                <a16:creationId xmlns:a16="http://schemas.microsoft.com/office/drawing/2014/main" id="{29A5EE36-85AD-707F-4978-31448E58B732}"/>
              </a:ext>
            </a:extLst>
          </p:cNvPr>
          <p:cNvSpPr>
            <a:spLocks noGrp="1"/>
          </p:cNvSpPr>
          <p:nvPr>
            <p:ph idx="1"/>
          </p:nvPr>
        </p:nvSpPr>
        <p:spPr>
          <a:xfrm>
            <a:off x="407962" y="1010531"/>
            <a:ext cx="5591679" cy="5291795"/>
          </a:xfrm>
        </p:spPr>
        <p:txBody>
          <a:bodyPr>
            <a:normAutofit fontScale="92500" lnSpcReduction="10000"/>
          </a:bodyPr>
          <a:lstStyle/>
          <a:p>
            <a:r>
              <a:rPr lang="en-US" sz="2400" dirty="0"/>
              <a:t>Hypothesis testing at 0.05 level of significance. to determine if the sample data support the hypothesis the mean population steps/walking are different for summer and winter seasons. </a:t>
            </a:r>
          </a:p>
          <a:p>
            <a:endParaRPr lang="en-US" sz="2400" dirty="0"/>
          </a:p>
          <a:p>
            <a:r>
              <a:rPr lang="en-US" sz="2400" dirty="0"/>
              <a:t>Formulas and Rejection region</a:t>
            </a:r>
          </a:p>
          <a:p>
            <a:endParaRPr lang="en-US" sz="2400" dirty="0"/>
          </a:p>
          <a:p>
            <a:r>
              <a:rPr lang="en-US" sz="2400" dirty="0"/>
              <a:t>p-value = 0.0267 and t</a:t>
            </a:r>
            <a:r>
              <a:rPr lang="en-US" sz="1800" dirty="0">
                <a:latin typeface="Lato" panose="020F0502020204030203" pitchFamily="34" charset="0"/>
                <a:ea typeface="Calibri" panose="020F0502020204030204" pitchFamily="34" charset="0"/>
                <a:cs typeface="Times New Roman" panose="02020603050405020304" pitchFamily="18" charset="0"/>
              </a:rPr>
              <a:t>= 2.3744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3200" dirty="0"/>
          </a:p>
          <a:p>
            <a:r>
              <a:rPr lang="en-US" sz="2400" dirty="0"/>
              <a:t>Conclusion: Reject Ho since 2.3744 &gt; 2.074 and 0.0267 &lt; 0.05. There is sufficient evidence that the walking steps population mean in the summer season is different than in the winter season. </a:t>
            </a:r>
          </a:p>
        </p:txBody>
      </p:sp>
      <p:pic>
        <p:nvPicPr>
          <p:cNvPr id="11" name="Picture 10">
            <a:extLst>
              <a:ext uri="{FF2B5EF4-FFF2-40B4-BE49-F238E27FC236}">
                <a16:creationId xmlns:a16="http://schemas.microsoft.com/office/drawing/2014/main" id="{4C538861-2A54-0A90-C838-8E0C69A8AD78}"/>
              </a:ext>
            </a:extLst>
          </p:cNvPr>
          <p:cNvPicPr>
            <a:picLocks noChangeAspect="1"/>
          </p:cNvPicPr>
          <p:nvPr/>
        </p:nvPicPr>
        <p:blipFill>
          <a:blip r:embed="rId2"/>
          <a:stretch>
            <a:fillRect/>
          </a:stretch>
        </p:blipFill>
        <p:spPr>
          <a:xfrm>
            <a:off x="5999641" y="1402080"/>
            <a:ext cx="5647236" cy="1791286"/>
          </a:xfrm>
          <a:prstGeom prst="rect">
            <a:avLst/>
          </a:prstGeom>
        </p:spPr>
      </p:pic>
      <p:pic>
        <p:nvPicPr>
          <p:cNvPr id="13" name="Picture 12">
            <a:extLst>
              <a:ext uri="{FF2B5EF4-FFF2-40B4-BE49-F238E27FC236}">
                <a16:creationId xmlns:a16="http://schemas.microsoft.com/office/drawing/2014/main" id="{58A4BAC6-A513-7693-02BD-F0099667E86F}"/>
              </a:ext>
            </a:extLst>
          </p:cNvPr>
          <p:cNvPicPr>
            <a:picLocks noChangeAspect="1"/>
          </p:cNvPicPr>
          <p:nvPr/>
        </p:nvPicPr>
        <p:blipFill>
          <a:blip r:embed="rId3"/>
          <a:stretch>
            <a:fillRect/>
          </a:stretch>
        </p:blipFill>
        <p:spPr>
          <a:xfrm>
            <a:off x="6438317" y="3550920"/>
            <a:ext cx="4770260" cy="1632233"/>
          </a:xfrm>
          <a:prstGeom prst="rect">
            <a:avLst/>
          </a:prstGeom>
        </p:spPr>
      </p:pic>
    </p:spTree>
    <p:extLst>
      <p:ext uri="{BB962C8B-B14F-4D97-AF65-F5344CB8AC3E}">
        <p14:creationId xmlns:p14="http://schemas.microsoft.com/office/powerpoint/2010/main" val="3561316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3088A-84B9-C21F-C400-153B942587CB}"/>
              </a:ext>
            </a:extLst>
          </p:cNvPr>
          <p:cNvSpPr>
            <a:spLocks noGrp="1"/>
          </p:cNvSpPr>
          <p:nvPr>
            <p:ph type="title"/>
          </p:nvPr>
        </p:nvSpPr>
        <p:spPr/>
        <p:txBody>
          <a:bodyPr/>
          <a:lstStyle/>
          <a:p>
            <a:pPr algn="ctr"/>
            <a:r>
              <a:rPr lang="en-US" sz="4400" b="1" dirty="0">
                <a:solidFill>
                  <a:schemeClr val="accent6">
                    <a:lumMod val="50000"/>
                  </a:schemeClr>
                </a:solidFill>
                <a:latin typeface="Lato" panose="020F0502020204030203" pitchFamily="34" charset="0"/>
                <a:cs typeface="Times New Roman" panose="02020603050405020304" pitchFamily="18" charset="0"/>
              </a:rPr>
              <a:t>Calculation</a:t>
            </a:r>
            <a:r>
              <a:rPr lang="en-US" b="1" dirty="0"/>
              <a:t> </a:t>
            </a:r>
            <a:endParaRPr lang="en-US" dirty="0"/>
          </a:p>
        </p:txBody>
      </p:sp>
      <p:sp>
        <p:nvSpPr>
          <p:cNvPr id="3" name="Content Placeholder 2">
            <a:extLst>
              <a:ext uri="{FF2B5EF4-FFF2-40B4-BE49-F238E27FC236}">
                <a16:creationId xmlns:a16="http://schemas.microsoft.com/office/drawing/2014/main" id="{D666AADD-9258-DBE3-96B8-01F08E3241B9}"/>
              </a:ext>
            </a:extLst>
          </p:cNvPr>
          <p:cNvSpPr>
            <a:spLocks noGrp="1"/>
          </p:cNvSpPr>
          <p:nvPr>
            <p:ph idx="1"/>
          </p:nvPr>
        </p:nvSpPr>
        <p:spPr>
          <a:xfrm>
            <a:off x="838200" y="1997409"/>
            <a:ext cx="4634132" cy="3601533"/>
          </a:xfrm>
        </p:spPr>
        <p:txBody>
          <a:bodyPr/>
          <a:lstStyle/>
          <a:p>
            <a:r>
              <a:rPr lang="en-US" sz="2200" dirty="0"/>
              <a:t>95% confidence interval to estimate the difference in the population means </a:t>
            </a:r>
          </a:p>
          <a:p>
            <a:endParaRPr lang="en-US" sz="2200" dirty="0"/>
          </a:p>
          <a:p>
            <a:r>
              <a:rPr lang="en-US" sz="2200" dirty="0"/>
              <a:t>Conclusion: We are 95% confident that mean true differences in steps population mean is somewhere between 708.65 and 10493.68 walking steps. </a:t>
            </a:r>
          </a:p>
          <a:p>
            <a:endParaRPr lang="en-US" sz="2200" dirty="0"/>
          </a:p>
        </p:txBody>
      </p:sp>
      <p:pic>
        <p:nvPicPr>
          <p:cNvPr id="5" name="Picture 4">
            <a:extLst>
              <a:ext uri="{FF2B5EF4-FFF2-40B4-BE49-F238E27FC236}">
                <a16:creationId xmlns:a16="http://schemas.microsoft.com/office/drawing/2014/main" id="{C878C9AA-D050-1F56-27FD-0664403200AF}"/>
              </a:ext>
            </a:extLst>
          </p:cNvPr>
          <p:cNvPicPr>
            <a:picLocks noChangeAspect="1"/>
          </p:cNvPicPr>
          <p:nvPr/>
        </p:nvPicPr>
        <p:blipFill>
          <a:blip r:embed="rId2"/>
          <a:stretch>
            <a:fillRect/>
          </a:stretch>
        </p:blipFill>
        <p:spPr>
          <a:xfrm>
            <a:off x="5873247" y="1997409"/>
            <a:ext cx="6086710" cy="2912215"/>
          </a:xfrm>
          <a:prstGeom prst="rect">
            <a:avLst/>
          </a:prstGeom>
        </p:spPr>
      </p:pic>
    </p:spTree>
    <p:extLst>
      <p:ext uri="{BB962C8B-B14F-4D97-AF65-F5344CB8AC3E}">
        <p14:creationId xmlns:p14="http://schemas.microsoft.com/office/powerpoint/2010/main" val="730275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451A3-6361-F82B-49D5-98C2476A98AF}"/>
              </a:ext>
            </a:extLst>
          </p:cNvPr>
          <p:cNvSpPr>
            <a:spLocks noGrp="1"/>
          </p:cNvSpPr>
          <p:nvPr>
            <p:ph type="title"/>
          </p:nvPr>
        </p:nvSpPr>
        <p:spPr>
          <a:xfrm>
            <a:off x="838200" y="365126"/>
            <a:ext cx="10515600" cy="1154186"/>
          </a:xfrm>
        </p:spPr>
        <p:txBody>
          <a:bodyPr>
            <a:normAutofit/>
          </a:bodyPr>
          <a:lstStyle/>
          <a:p>
            <a:pPr algn="ctr"/>
            <a:r>
              <a:rPr lang="en-US" sz="3600" b="1" dirty="0">
                <a:solidFill>
                  <a:schemeClr val="accent6">
                    <a:lumMod val="50000"/>
                  </a:schemeClr>
                </a:solidFill>
                <a:latin typeface="Lato" panose="020F0502020204030203" pitchFamily="34" charset="0"/>
                <a:cs typeface="Times New Roman" panose="02020603050405020304" pitchFamily="18" charset="0"/>
              </a:rPr>
              <a:t>Summarizing findings and any recommendations </a:t>
            </a:r>
          </a:p>
        </p:txBody>
      </p:sp>
      <p:sp>
        <p:nvSpPr>
          <p:cNvPr id="3" name="Content Placeholder 2">
            <a:extLst>
              <a:ext uri="{FF2B5EF4-FFF2-40B4-BE49-F238E27FC236}">
                <a16:creationId xmlns:a16="http://schemas.microsoft.com/office/drawing/2014/main" id="{0624FA46-D9EA-20AF-4C53-605CB8660243}"/>
              </a:ext>
            </a:extLst>
          </p:cNvPr>
          <p:cNvSpPr>
            <a:spLocks noGrp="1"/>
          </p:cNvSpPr>
          <p:nvPr>
            <p:ph idx="1"/>
          </p:nvPr>
        </p:nvSpPr>
        <p:spPr>
          <a:xfrm>
            <a:off x="838200" y="1519313"/>
            <a:ext cx="10515600" cy="2729130"/>
          </a:xfrm>
        </p:spPr>
        <p:txBody>
          <a:bodyPr>
            <a:normAutofit fontScale="92500" lnSpcReduction="20000"/>
          </a:bodyPr>
          <a:lstStyle/>
          <a:p>
            <a:pPr marL="457200" marR="0">
              <a:lnSpc>
                <a:spcPct val="107000"/>
              </a:lnSpc>
              <a:spcBef>
                <a:spcPts val="0"/>
              </a:spcBef>
              <a:spcAft>
                <a:spcPts val="800"/>
              </a:spcAft>
            </a:pPr>
            <a:r>
              <a:rPr lang="en-US" sz="2200" dirty="0">
                <a:effectLst/>
                <a:latin typeface="Lato" panose="020F0502020204030203" pitchFamily="34" charset="0"/>
                <a:ea typeface="Calibri" panose="020F0502020204030204" pitchFamily="34" charset="0"/>
                <a:cs typeface="Times New Roman" panose="02020603050405020304" pitchFamily="18" charset="0"/>
              </a:rPr>
              <a:t>Summarizing: there is statistical evidence that provides sufficient evidence to reject the null hypothesis, so we support the alternative hypothesis that the population mean of steps of walking during the summer season is different from the average steps of walked during the winter season.</a:t>
            </a:r>
          </a:p>
          <a:p>
            <a:pPr marR="0" indent="0">
              <a:lnSpc>
                <a:spcPct val="107000"/>
              </a:lnSpc>
              <a:spcBef>
                <a:spcPts val="0"/>
              </a:spcBef>
              <a:spcAft>
                <a:spcPts val="800"/>
              </a:spcAft>
              <a:buNone/>
            </a:pP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2200" dirty="0">
                <a:effectLst/>
                <a:latin typeface="Lato" panose="020F0502020204030203" pitchFamily="34" charset="0"/>
                <a:ea typeface="Calibri" panose="020F0502020204030204" pitchFamily="34" charset="0"/>
                <a:cs typeface="Times New Roman" panose="02020603050405020304" pitchFamily="18" charset="0"/>
              </a:rPr>
              <a:t>Recommendations or suggestions: </a:t>
            </a:r>
            <a:r>
              <a:rPr lang="en-US" sz="2200" dirty="0">
                <a:solidFill>
                  <a:srgbClr val="000000"/>
                </a:solidFill>
                <a:effectLst/>
                <a:latin typeface="Lato" panose="020F0502020204030203" pitchFamily="34" charset="0"/>
                <a:ea typeface="Times New Roman" panose="02020603050405020304" pitchFamily="18" charset="0"/>
                <a:cs typeface="Times New Roman" panose="02020603050405020304" pitchFamily="18" charset="0"/>
              </a:rPr>
              <a:t>The more data we collect the smaller the confidence interval gets because the more values in our sample the bigger amount of total values will be close to the population total values, therefore we will have less error because our bigger sample will be closer to the population size. </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2E07F18-EB0A-ED2D-1E1C-024190ACCF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763" y="4352451"/>
            <a:ext cx="8480474" cy="2169424"/>
          </a:xfrm>
          <a:prstGeom prst="rect">
            <a:avLst/>
          </a:prstGeom>
        </p:spPr>
      </p:pic>
    </p:spTree>
    <p:extLst>
      <p:ext uri="{BB962C8B-B14F-4D97-AF65-F5344CB8AC3E}">
        <p14:creationId xmlns:p14="http://schemas.microsoft.com/office/powerpoint/2010/main" val="3639549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32F9B-C2E4-C352-9BA0-B288F7D135D9}"/>
              </a:ext>
            </a:extLst>
          </p:cNvPr>
          <p:cNvSpPr>
            <a:spLocks noGrp="1"/>
          </p:cNvSpPr>
          <p:nvPr>
            <p:ph type="title"/>
          </p:nvPr>
        </p:nvSpPr>
        <p:spPr>
          <a:xfrm>
            <a:off x="838200" y="365125"/>
            <a:ext cx="6069037" cy="1325563"/>
          </a:xfrm>
        </p:spPr>
        <p:txBody>
          <a:bodyPr/>
          <a:lstStyle/>
          <a:p>
            <a:pPr algn="ctr"/>
            <a:r>
              <a:rPr lang="en-US" sz="3600" b="1" dirty="0">
                <a:solidFill>
                  <a:schemeClr val="accent6">
                    <a:lumMod val="50000"/>
                  </a:schemeClr>
                </a:solidFill>
                <a:latin typeface="Lato" panose="020F0502020204030203" pitchFamily="34"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F1FF2C84-519C-AB47-FD18-2EE9905A9355}"/>
              </a:ext>
            </a:extLst>
          </p:cNvPr>
          <p:cNvSpPr>
            <a:spLocks noGrp="1"/>
          </p:cNvSpPr>
          <p:nvPr>
            <p:ph idx="1"/>
          </p:nvPr>
        </p:nvSpPr>
        <p:spPr>
          <a:xfrm>
            <a:off x="604912" y="2025748"/>
            <a:ext cx="6625882" cy="3376246"/>
          </a:xfrm>
        </p:spPr>
        <p:txBody>
          <a:bodyPr>
            <a:normAutofit fontScale="92500"/>
          </a:bodyPr>
          <a:lstStyle/>
          <a:p>
            <a:pPr marL="0" indent="0">
              <a:lnSpc>
                <a:spcPct val="150000"/>
              </a:lnSpc>
              <a:buNone/>
            </a:pPr>
            <a:r>
              <a:rPr lang="en-US" sz="2400" dirty="0">
                <a:effectLst/>
                <a:latin typeface="Lato" panose="020F0502020204030203" pitchFamily="34" charset="0"/>
                <a:ea typeface="Calibri" panose="020F0502020204030204" pitchFamily="34" charset="0"/>
                <a:cs typeface="Times New Roman" panose="02020603050405020304" pitchFamily="18" charset="0"/>
              </a:rPr>
              <a:t>Statistically different, but practically according to the confidence interval there is not much difference in the steps count, but it is not much because it can be one extra short walk with my dog or an extra trip to Walmart because the interval is between 708 and 10493 steps which practically not that many steps.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6CB4F6B6-977F-E535-B5F1-5F96A0389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871239" y="1849599"/>
            <a:ext cx="4960812" cy="3720609"/>
          </a:xfrm>
          <a:prstGeom prst="rect">
            <a:avLst/>
          </a:prstGeom>
        </p:spPr>
      </p:pic>
    </p:spTree>
    <p:extLst>
      <p:ext uri="{BB962C8B-B14F-4D97-AF65-F5344CB8AC3E}">
        <p14:creationId xmlns:p14="http://schemas.microsoft.com/office/powerpoint/2010/main" val="19678157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569</Words>
  <Application>Microsoft Office PowerPoint</Application>
  <PresentationFormat>Widescreen</PresentationFormat>
  <Paragraphs>39</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Lato</vt:lpstr>
      <vt:lpstr>Office Theme</vt:lpstr>
      <vt:lpstr>Walking through different seasons. </vt:lpstr>
      <vt:lpstr>The project “Walking through different seasons” is about:</vt:lpstr>
      <vt:lpstr>Collected data is a good representative sample because: </vt:lpstr>
      <vt:lpstr>Data of steps through the different seasons</vt:lpstr>
      <vt:lpstr>Calculation </vt:lpstr>
      <vt:lpstr>Calculation </vt:lpstr>
      <vt:lpstr>Summarizing findings and any recommendations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Walking through different seasons. </dc:title>
  <dc:creator>Frolova, Tatiana</dc:creator>
  <cp:lastModifiedBy>Frolova, Tatiana</cp:lastModifiedBy>
  <cp:revision>18</cp:revision>
  <dcterms:created xsi:type="dcterms:W3CDTF">2022-10-27T11:50:21Z</dcterms:created>
  <dcterms:modified xsi:type="dcterms:W3CDTF">2023-05-03T19:35:49Z</dcterms:modified>
</cp:coreProperties>
</file>